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73" r:id="rId4"/>
    <p:sldId id="287" r:id="rId5"/>
    <p:sldId id="291" r:id="rId6"/>
    <p:sldId id="292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89" r:id="rId16"/>
    <p:sldId id="283" r:id="rId17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КОМНАТ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объектами, национальными культурными традициями соответствующей местности.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  <dgm:t>
        <a:bodyPr/>
        <a:lstStyle/>
        <a:p>
          <a:endParaRPr lang="ru-RU"/>
        </a:p>
      </dgm:t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  <dgm:t>
        <a:bodyPr/>
        <a:lstStyle/>
        <a:p>
          <a:endParaRPr lang="ru-RU"/>
        </a:p>
      </dgm:t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51733" custScaleY="91257" custLinFactNeighborX="-40715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  <dgm:t>
        <a:bodyPr/>
        <a:lstStyle/>
        <a:p>
          <a:endParaRPr lang="ru-RU"/>
        </a:p>
      </dgm:t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  <dgm:t>
        <a:bodyPr/>
        <a:lstStyle/>
        <a:p>
          <a:endParaRPr lang="ru-RU"/>
        </a:p>
      </dgm:t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781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20469" custLinFactY="42509" custLinFactNeighborX="36023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  <dgm:t>
        <a:bodyPr/>
        <a:lstStyle/>
        <a:p>
          <a:endParaRPr lang="ru-RU"/>
        </a:p>
      </dgm:t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  <dgm:t>
        <a:bodyPr/>
        <a:lstStyle/>
        <a:p>
          <a:endParaRPr lang="ru-RU"/>
        </a:p>
      </dgm:t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-2132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F7AA01E0-6578-4856-B664-0D5CF9C6ED02}" type="presOf" srcId="{0E3BD0E1-1711-4506-891C-0DCC73089B74}" destId="{F7C818B7-7539-419F-BC65-9F9F421843F3}" srcOrd="1" destOrd="0" presId="urn:microsoft.com/office/officeart/2005/8/layout/hProcess10"/>
    <dgm:cxn modelId="{4FA8D5AF-0B21-4DAC-972E-A37E15E580AA}" type="presOf" srcId="{FBB739F7-429C-47EC-A0C0-CCCFA1EB2F93}" destId="{139032A8-95DA-463F-9384-532C115CE5E3}" srcOrd="0" destOrd="0" presId="urn:microsoft.com/office/officeart/2005/8/layout/hProcess10"/>
    <dgm:cxn modelId="{D384A4F8-8F99-48B4-B94E-0C27F70454BC}" type="presOf" srcId="{FCEA722A-31E9-43BD-BFC5-3DD316394E42}" destId="{2BAA17FE-A3D4-4F37-9411-9F3DD878DD1F}" srcOrd="0" destOrd="0" presId="urn:microsoft.com/office/officeart/2005/8/layout/hProcess10"/>
    <dgm:cxn modelId="{D793D0B4-4ABC-4DD5-AC15-722F2630719B}" type="presOf" srcId="{AF445D81-88E7-4411-AA7E-978B2DB8DE46}" destId="{3DDA5161-2F4F-4610-83B9-B1B894B0A6E1}" srcOrd="1" destOrd="0" presId="urn:microsoft.com/office/officeart/2005/8/layout/hProcess10"/>
    <dgm:cxn modelId="{E5C130B7-B81C-454C-A731-03A89062407F}" type="presOf" srcId="{0E3BD0E1-1711-4506-891C-0DCC73089B74}" destId="{CAC68DA0-D4BC-4931-ABB2-AE55342FD60E}" srcOrd="0" destOrd="0" presId="urn:microsoft.com/office/officeart/2005/8/layout/hProcess10"/>
    <dgm:cxn modelId="{AEF22C8F-D451-4C22-B535-20ACD8EC93EA}" type="presOf" srcId="{AF445D81-88E7-4411-AA7E-978B2DB8DE46}" destId="{253C539E-CDD9-4FF6-B96A-9E85B91C9A29}" srcOrd="0" destOrd="0" presId="urn:microsoft.com/office/officeart/2005/8/layout/hProcess10"/>
    <dgm:cxn modelId="{548F44A9-A383-4BCF-80B2-CB2ACC53A1FB}" type="presOf" srcId="{28E15A84-64B8-4F04-8496-62DE27105AB8}" destId="{014717CE-F9AA-4201-8A46-D8BE0FEFAF7E}" srcOrd="0" destOrd="0" presId="urn:microsoft.com/office/officeart/2005/8/layout/hProcess10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"/>
    <dgm:cxn modelId="{E6BEBC13-F1E4-49D5-A1DB-54E59DF9D497}" type="presParOf" srcId="{2BAA17FE-A3D4-4F37-9411-9F3DD878DD1F}" destId="{AB249108-E9CD-4F37-B503-9BB902B5F65F}" srcOrd="0" destOrd="0" presId="urn:microsoft.com/office/officeart/2005/8/layout/hProcess10"/>
    <dgm:cxn modelId="{27683087-E312-4BA3-BFBA-9BFAA83DFD98}" type="presParOf" srcId="{AB249108-E9CD-4F37-B503-9BB902B5F65F}" destId="{13CDA6CD-3696-4872-A43A-02E11E1D24BD}" srcOrd="0" destOrd="0" presId="urn:microsoft.com/office/officeart/2005/8/layout/hProcess10"/>
    <dgm:cxn modelId="{088DABE8-3F3F-4C02-9FA6-E7918ED75DA8}" type="presParOf" srcId="{AB249108-E9CD-4F37-B503-9BB902B5F65F}" destId="{139032A8-95DA-463F-9384-532C115CE5E3}" srcOrd="1" destOrd="0" presId="urn:microsoft.com/office/officeart/2005/8/layout/hProcess10"/>
    <dgm:cxn modelId="{B82CEAE2-3350-4BEE-A789-A523927A0B80}" type="presParOf" srcId="{2BAA17FE-A3D4-4F37-9411-9F3DD878DD1F}" destId="{253C539E-CDD9-4FF6-B96A-9E85B91C9A29}" srcOrd="1" destOrd="0" presId="urn:microsoft.com/office/officeart/2005/8/layout/hProcess10"/>
    <dgm:cxn modelId="{93E52617-80F3-4026-8D58-DC3A96118584}" type="presParOf" srcId="{253C539E-CDD9-4FF6-B96A-9E85B91C9A29}" destId="{3DDA5161-2F4F-4610-83B9-B1B894B0A6E1}" srcOrd="0" destOrd="0" presId="urn:microsoft.com/office/officeart/2005/8/layout/hProcess10"/>
    <dgm:cxn modelId="{1959ABC4-FDDF-4FDE-8EEE-948CA92A35AA}" type="presParOf" srcId="{2BAA17FE-A3D4-4F37-9411-9F3DD878DD1F}" destId="{76E8A1D3-CC61-4B33-98EB-47214958E944}" srcOrd="2" destOrd="0" presId="urn:microsoft.com/office/officeart/2005/8/layout/hProcess10"/>
    <dgm:cxn modelId="{F13B95BA-E5DE-4646-A18F-3B580E41BDEB}" type="presParOf" srcId="{76E8A1D3-CC61-4B33-98EB-47214958E944}" destId="{3FF8DA58-9384-4687-912C-5008B28B4A84}" srcOrd="0" destOrd="0" presId="urn:microsoft.com/office/officeart/2005/8/layout/hProcess10"/>
    <dgm:cxn modelId="{CD971DDA-87A9-4E6B-9636-D73E4D5744B3}" type="presParOf" srcId="{76E8A1D3-CC61-4B33-98EB-47214958E944}" destId="{014717CE-F9AA-4201-8A46-D8BE0FEFAF7E}" srcOrd="1" destOrd="0" presId="urn:microsoft.com/office/officeart/2005/8/layout/hProcess10"/>
    <dgm:cxn modelId="{6C041FB8-2D4B-4BDE-B75F-B960631858A0}" type="presParOf" srcId="{2BAA17FE-A3D4-4F37-9411-9F3DD878DD1F}" destId="{CAC68DA0-D4BC-4931-ABB2-AE55342FD60E}" srcOrd="3" destOrd="0" presId="urn:microsoft.com/office/officeart/2005/8/layout/hProcess10"/>
    <dgm:cxn modelId="{2BCEE90A-4D21-4AA4-82B7-72411D96FE9E}" type="presParOf" srcId="{CAC68DA0-D4BC-4931-ABB2-AE55342FD60E}" destId="{F7C818B7-7539-419F-BC65-9F9F421843F3}" srcOrd="0" destOrd="0" presId="urn:microsoft.com/office/officeart/2005/8/layout/hProcess10"/>
    <dgm:cxn modelId="{02A7877A-87A0-44BB-BBF0-D8790168BDAC}" type="presParOf" srcId="{2BAA17FE-A3D4-4F37-9411-9F3DD878DD1F}" destId="{41E3CA4B-7554-4FB7-9C20-36796DC56A15}" srcOrd="4" destOrd="0" presId="urn:microsoft.com/office/officeart/2005/8/layout/hProcess10"/>
    <dgm:cxn modelId="{E7866AB5-342A-4C07-AB66-22E4436B0E35}" type="presParOf" srcId="{41E3CA4B-7554-4FB7-9C20-36796DC56A15}" destId="{0665CD09-F6ED-428D-AC1A-53162534FCF3}" srcOrd="0" destOrd="0" presId="urn:microsoft.com/office/officeart/2005/8/layout/hProcess10"/>
    <dgm:cxn modelId="{1301A8E3-3E04-4DCD-AD63-A832572A89CA}" type="presParOf" srcId="{41E3CA4B-7554-4FB7-9C20-36796DC56A15}" destId="{A04EAEED-168F-4DE4-A326-5BC81FB16CD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ДО НАЧАЛА ОСУЩЕСТВЛЕНИЯ ДЕЯТЕЛЬНОСТИ</a:t>
          </a:r>
          <a:endParaRPr lang="ru-RU" sz="1700" dirty="0"/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outerShdw blurRad="76200" dir="1746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СТАТЬ НА УЧЕТ </a:t>
          </a:r>
          <a:r>
            <a:rPr lang="ru-RU" sz="1700" dirty="0" smtClean="0"/>
            <a:t>в налоговом органе по месту жительства;</a:t>
          </a:r>
          <a:endParaRPr lang="ru-RU" sz="1700" dirty="0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УПЛАТИТЬ СБОР</a:t>
          </a:r>
          <a:r>
            <a:rPr lang="ru-RU" sz="1700" dirty="0" smtClean="0"/>
            <a:t> за осуществление деятельности по оказанию услуг в сфере агроэкотуризма </a:t>
          </a:r>
          <a:br>
            <a:rPr lang="ru-RU" sz="1700" dirty="0" smtClean="0"/>
          </a:br>
          <a:r>
            <a:rPr lang="ru-RU" sz="1700" dirty="0" smtClean="0"/>
            <a:t>(далее – сбор);</a:t>
          </a:r>
          <a:endParaRPr lang="ru-RU" sz="1700" dirty="0"/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B7EC7E19-6810-4F93-99CE-B4390460B31E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500" b="1" dirty="0" smtClean="0"/>
            <a:t>НАПРАВИТЬ ПИСЬМЕННОЕ УВЕДОМЛЕНИЕ </a:t>
          </a:r>
          <a:r>
            <a:rPr lang="ru-RU" sz="1500" dirty="0" smtClean="0"/>
            <a:t>по форме, установленной Министерством спорта и туризма, </a:t>
          </a:r>
          <a:r>
            <a:rPr lang="ru-RU" sz="1500" b="1" dirty="0" smtClean="0"/>
            <a:t>с указанием </a:t>
          </a:r>
          <a:r>
            <a:rPr lang="ru-RU" sz="1500" dirty="0" smtClean="0"/>
            <a:t>даты начала осуществления такой деятельности в районный исполнительный комитет по месту нахождения </a:t>
          </a:r>
          <a:r>
            <a:rPr lang="ru-RU" sz="1500" dirty="0" err="1" smtClean="0"/>
            <a:t>агроэкоусадьбы</a:t>
          </a:r>
          <a:r>
            <a:rPr lang="ru-RU" sz="1500" dirty="0" smtClean="0"/>
            <a:t> субъекта агроэкотуризма;</a:t>
          </a:r>
          <a:endParaRPr lang="ru-RU" sz="1500" dirty="0"/>
        </a:p>
      </dgm:t>
    </dgm:pt>
    <dgm:pt modelId="{387636D7-F672-4F93-9AB1-7385CE7940DB}" type="parTrans" cxnId="{049548CC-56F6-4AA7-A654-91C565920639}">
      <dgm:prSet/>
      <dgm:spPr/>
      <dgm:t>
        <a:bodyPr/>
        <a:lstStyle/>
        <a:p>
          <a:endParaRPr lang="ru-RU"/>
        </a:p>
      </dgm:t>
    </dgm:pt>
    <dgm:pt modelId="{B310A3B2-5A2E-4416-9B12-149D7E7CD21E}" type="sibTrans" cxnId="{049548CC-56F6-4AA7-A654-91C565920639}">
      <dgm:prSet/>
      <dgm:spPr/>
      <dgm:t>
        <a:bodyPr/>
        <a:lstStyle/>
        <a:p>
          <a:endParaRPr lang="ru-RU"/>
        </a:p>
      </dgm:t>
    </dgm:pt>
    <dgm:pt modelId="{E01E11B9-90A5-487C-92A7-C0D1B65B2976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F538E8D5-814E-41E6-A3B7-08BC89305DAE}">
      <dgm:prSet custT="1"/>
      <dgm:spPr/>
      <dgm:t>
        <a:bodyPr/>
        <a:lstStyle/>
        <a:p>
          <a:r>
            <a:rPr lang="ru-RU" sz="1400" b="1" dirty="0" smtClean="0"/>
            <a:t>Постановка </a:t>
          </a:r>
          <a:r>
            <a:rPr lang="ru-RU" sz="1400" b="1" smtClean="0"/>
            <a:t>на налоговый учет </a:t>
          </a:r>
          <a:r>
            <a:rPr lang="ru-RU" sz="1400" b="1" dirty="0" smtClean="0"/>
            <a:t>физического лица:</a:t>
          </a:r>
          <a:br>
            <a:rPr lang="ru-RU" sz="1400" b="1" dirty="0" smtClean="0"/>
          </a:br>
          <a:r>
            <a:rPr lang="ru-RU" sz="1200" dirty="0" smtClean="0"/>
            <a:t>осуществляется по месту его жительства; </a:t>
          </a:r>
          <a:br>
            <a:rPr lang="ru-RU" sz="1200" dirty="0" smtClean="0"/>
          </a:br>
          <a:r>
            <a:rPr lang="ru-RU" sz="1200" dirty="0" smtClean="0"/>
            <a:t>может быть осуществлена </a:t>
          </a:r>
          <a:br>
            <a:rPr lang="ru-RU" sz="1200" dirty="0" smtClean="0"/>
          </a:br>
          <a:r>
            <a:rPr lang="ru-RU" sz="1200" dirty="0" smtClean="0"/>
            <a:t>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</a:r>
          <a:endParaRPr lang="ru-RU" sz="1200" dirty="0"/>
        </a:p>
      </dgm:t>
    </dgm:pt>
    <dgm:pt modelId="{AFDBD3AB-A5BC-4530-B9BD-1BFBA4FA7D7B}" type="sibTrans" cxnId="{61B14867-37E7-40F5-8221-3D5E5C4976E0}">
      <dgm:prSet/>
      <dgm:spPr/>
      <dgm:t>
        <a:bodyPr/>
        <a:lstStyle/>
        <a:p>
          <a:endParaRPr lang="ru-RU"/>
        </a:p>
      </dgm:t>
    </dgm:pt>
    <dgm:pt modelId="{EFC14A1C-B7A4-4F93-B47F-0936E43AC439}" type="parTrans" cxnId="{61B14867-37E7-40F5-8221-3D5E5C4976E0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59959" custScaleY="83847" custLinFactNeighborX="-2581" custLinFactNeighborY="-46411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4" custLinFactNeighborX="9797" custLinFactNeighborY="37722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4" custScaleX="131186" custScaleY="87738" custRadScaleRad="160629" custRadScaleInc="4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B2EA-78CD-49CF-9CBA-78D380CA364A}" type="pres">
      <dgm:prSet presAssocID="{EFC14A1C-B7A4-4F93-B47F-0936E43AC439}" presName="parTrans" presStyleLbl="bgSibTrans2D1" presStyleIdx="1" presStyleCnt="4" custAng="18326556" custScaleX="27842" custScaleY="80763" custLinFactNeighborX="-46879" custLinFactNeighborY="-61310" custRadScaleRad="26458" custRadScaleInc="-2147483648"/>
      <dgm:spPr/>
      <dgm:t>
        <a:bodyPr/>
        <a:lstStyle/>
        <a:p>
          <a:endParaRPr lang="ru-RU"/>
        </a:p>
      </dgm:t>
    </dgm:pt>
    <dgm:pt modelId="{D76C5EBA-8331-4D2D-8A83-5FF146E60BBC}" type="pres">
      <dgm:prSet presAssocID="{F538E8D5-814E-41E6-A3B7-08BC89305DAE}" presName="node" presStyleLbl="node1" presStyleIdx="1" presStyleCnt="4" custScaleX="153661" custScaleY="133867" custRadScaleRad="123953" custRadScaleInc="-138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2" presStyleCnt="4" custAng="89190" custLinFactNeighborX="886" custLinFactNeighborY="-10017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2" presStyleCnt="4" custScaleX="150972" custScaleY="109207" custRadScaleRad="6889" custRadScaleInc="-1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29C8F-1A41-4895-876F-6B83843993CB}" type="pres">
      <dgm:prSet presAssocID="{387636D7-F672-4F93-9AB1-7385CE7940DB}" presName="parTrans" presStyleLbl="bgSibTrans2D1" presStyleIdx="3" presStyleCnt="4" custScaleX="76152" custScaleY="116322" custLinFactNeighborX="-19218" custLinFactNeighborY="7471"/>
      <dgm:spPr/>
      <dgm:t>
        <a:bodyPr/>
        <a:lstStyle/>
        <a:p>
          <a:endParaRPr lang="ru-RU"/>
        </a:p>
      </dgm:t>
    </dgm:pt>
    <dgm:pt modelId="{5391FC97-9F7C-4147-A884-17ECEF080CA1}" type="pres">
      <dgm:prSet presAssocID="{B7EC7E19-6810-4F93-99CE-B4390460B31E}" presName="node" presStyleLbl="node1" presStyleIdx="3" presStyleCnt="4" custScaleX="158184" custScaleY="172057" custRadScaleRad="148882" custRadScaleInc="-2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14765-0094-49B3-986E-6E4748778B6B}" type="presOf" srcId="{387636D7-F672-4F93-9AB1-7385CE7940DB}" destId="{A9129C8F-1A41-4895-876F-6B83843993CB}" srcOrd="0" destOrd="0" presId="urn:microsoft.com/office/officeart/2005/8/layout/radial4"/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BDCE4714-3FA9-4868-B0EB-947FD106764D}" srcId="{15D2EAC6-CC85-4440-B62A-5B0AC3977287}" destId="{E01E11B9-90A5-487C-92A7-C0D1B65B2976}" srcOrd="1" destOrd="0" parTransId="{57A3BE42-D1B6-48B1-A65C-015D73F246E4}" sibTransId="{31F5C7D3-302D-4BCE-8546-917479A8AE92}"/>
    <dgm:cxn modelId="{BB5BE1AE-72A2-42E4-AF94-39484941D783}" type="presOf" srcId="{EFC14A1C-B7A4-4F93-B47F-0936E43AC439}" destId="{5669B2EA-78CD-49CF-9CBA-78D380CA364A}" srcOrd="0" destOrd="0" presId="urn:microsoft.com/office/officeart/2005/8/layout/radial4"/>
    <dgm:cxn modelId="{61B14867-37E7-40F5-8221-3D5E5C4976E0}" srcId="{5E13A338-F5C2-4F1F-AEC2-0FA980400045}" destId="{F538E8D5-814E-41E6-A3B7-08BC89305DAE}" srcOrd="1" destOrd="0" parTransId="{EFC14A1C-B7A4-4F93-B47F-0936E43AC439}" sibTransId="{AFDBD3AB-A5BC-4530-B9BD-1BFBA4FA7D7B}"/>
    <dgm:cxn modelId="{8AD1F5B1-8390-4614-BAA6-B50735ED4608}" type="presOf" srcId="{B7EC7E19-6810-4F93-99CE-B4390460B31E}" destId="{5391FC97-9F7C-4147-A884-17ECEF080CA1}" srcOrd="0" destOrd="0" presId="urn:microsoft.com/office/officeart/2005/8/layout/radial4"/>
    <dgm:cxn modelId="{049548CC-56F6-4AA7-A654-91C565920639}" srcId="{5E13A338-F5C2-4F1F-AEC2-0FA980400045}" destId="{B7EC7E19-6810-4F93-99CE-B4390460B31E}" srcOrd="3" destOrd="0" parTransId="{387636D7-F672-4F93-9AB1-7385CE7940DB}" sibTransId="{B310A3B2-5A2E-4416-9B12-149D7E7CD21E}"/>
    <dgm:cxn modelId="{A6B29AE2-19E2-47DA-B84E-EC7CE3292ACA}" type="presOf" srcId="{F538E8D5-814E-41E6-A3B7-08BC89305DAE}" destId="{D76C5EBA-8331-4D2D-8A83-5FF146E60BBC}" srcOrd="0" destOrd="0" presId="urn:microsoft.com/office/officeart/2005/8/layout/radial4"/>
    <dgm:cxn modelId="{11F449C7-ADD4-48B4-A0D2-757720D15E7F}" srcId="{5E13A338-F5C2-4F1F-AEC2-0FA980400045}" destId="{C8CCF44B-67E5-420B-A30D-126D919565D9}" srcOrd="2" destOrd="0" parTransId="{F36308DC-D523-4346-951A-8EF8CD908E14}" sibTransId="{7C15FC96-C782-4AF5-9672-0218475CC8C3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7F2F5345-6B65-47A8-981D-E66BF93E2AAC}" type="presParOf" srcId="{B2084A22-1158-40FE-BA8E-9861EABBD9AE}" destId="{5669B2EA-78CD-49CF-9CBA-78D380CA364A}" srcOrd="3" destOrd="0" presId="urn:microsoft.com/office/officeart/2005/8/layout/radial4"/>
    <dgm:cxn modelId="{36F2C6A2-84D2-4044-B476-27D03D9383C8}" type="presParOf" srcId="{B2084A22-1158-40FE-BA8E-9861EABBD9AE}" destId="{D76C5EBA-8331-4D2D-8A83-5FF146E60BBC}" srcOrd="4" destOrd="0" presId="urn:microsoft.com/office/officeart/2005/8/layout/radial4"/>
    <dgm:cxn modelId="{00AAC1DC-C763-4C19-80B3-C5C54313D28A}" type="presParOf" srcId="{B2084A22-1158-40FE-BA8E-9861EABBD9AE}" destId="{18F40064-97FA-4B1B-92BB-EB927104A5E8}" srcOrd="5" destOrd="0" presId="urn:microsoft.com/office/officeart/2005/8/layout/radial4"/>
    <dgm:cxn modelId="{562C569A-CBEE-40E3-8AB2-203BF9BE2143}" type="presParOf" srcId="{B2084A22-1158-40FE-BA8E-9861EABBD9AE}" destId="{91C2534F-7631-4573-97B7-1AEEB86DA2BF}" srcOrd="6" destOrd="0" presId="urn:microsoft.com/office/officeart/2005/8/layout/radial4"/>
    <dgm:cxn modelId="{8B8C7568-624C-4E10-9206-0F4133AEC05D}" type="presParOf" srcId="{B2084A22-1158-40FE-BA8E-9861EABBD9AE}" destId="{A9129C8F-1A41-4895-876F-6B83843993CB}" srcOrd="7" destOrd="0" presId="urn:microsoft.com/office/officeart/2005/8/layout/radial4"/>
    <dgm:cxn modelId="{2E893FB1-5977-4710-AB67-FAD83224C5C4}" type="presParOf" srcId="{B2084A22-1158-40FE-BA8E-9861EABBD9AE}" destId="{5391FC97-9F7C-4147-A884-17ECEF080C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1" y="1238250"/>
            <a:ext cx="7989888" cy="2219324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еятельность </a:t>
            </a:r>
            <a:r>
              <a:rPr lang="ru-RU" dirty="0"/>
              <a:t>по оказанию услуг в </a:t>
            </a:r>
            <a:r>
              <a:rPr lang="ru-RU" dirty="0" smtClean="0"/>
              <a:t>сфере агроэкотуризма</a:t>
            </a:r>
            <a:endParaRPr lang="ru" dirty="0"/>
          </a:p>
        </p:txBody>
      </p:sp>
      <p:pic>
        <p:nvPicPr>
          <p:cNvPr id="4" name="Picture 2" descr="http://www.nalog.gov.by/uploads/images/jivite-mudro50x300-1.jpg"/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7731456" y="4257675"/>
            <a:ext cx="3888755" cy="756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</a:t>
            </a:r>
            <a:r>
              <a:rPr lang="ru-RU" sz="2000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31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69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либо между физическим лицом - субъектом агроэкотуризма и туроператорами (</a:t>
            </a:r>
            <a:r>
              <a:rPr lang="ru-RU" sz="1600" dirty="0" smtClean="0"/>
              <a:t>иными организациями</a:t>
            </a:r>
            <a:r>
              <a:rPr lang="ru-RU" sz="1600" dirty="0"/>
              <a:t>) </a:t>
            </a:r>
            <a:r>
              <a:rPr lang="ru-RU" sz="1600" b="1" dirty="0"/>
              <a:t>заключаются в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 smtClean="0"/>
              <a:t>на </a:t>
            </a:r>
            <a:r>
              <a:rPr lang="ru-RU" sz="1600" b="1" dirty="0"/>
              <a:t>оказание услуг</a:t>
            </a:r>
            <a:r>
              <a:rPr lang="ru-RU" sz="1600" dirty="0"/>
              <a:t> в сфере агроэкотуризма с перечислением видов оказываемых услуг</a:t>
            </a:r>
            <a:r>
              <a:rPr lang="ru-RU" sz="1600" dirty="0" smtClean="0"/>
              <a:t>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Договоры </a:t>
            </a:r>
            <a:r>
              <a:rPr lang="ru-RU" sz="1600" dirty="0"/>
              <a:t>на оказание услуг в сфере </a:t>
            </a:r>
            <a:r>
              <a:rPr lang="ru-RU" sz="1600" dirty="0" smtClean="0"/>
              <a:t>агроэкотуризма между </a:t>
            </a:r>
            <a:r>
              <a:rPr lang="ru-RU" sz="1600" dirty="0"/>
              <a:t>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заключаются путем принятия агроэкотуристом условий, предусмотренных физическим лицом - субъектом агроэкотуризма в договоре (договоры присоединения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9175" y="5378838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 smtClean="0"/>
              <a:t>в </a:t>
            </a:r>
            <a:r>
              <a:rPr lang="ru-RU" sz="1600" dirty="0"/>
              <a:t>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ЛЕТ</a:t>
            </a:r>
            <a:r>
              <a:rPr lang="ru-RU" sz="1600" b="1" dirty="0" smtClean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договор на </a:t>
            </a:r>
            <a:r>
              <a:rPr lang="ru-RU" sz="1600" dirty="0"/>
              <a:t>оказание субъектом агроэкотуризма услуг </a:t>
            </a:r>
            <a:r>
              <a:rPr lang="ru-RU" sz="1600" dirty="0" smtClean="0"/>
              <a:t>агроэкотуристам (</a:t>
            </a:r>
            <a:r>
              <a:rPr lang="ru-RU" sz="1600" b="1" dirty="0" smtClean="0">
                <a:solidFill>
                  <a:srgbClr val="00B050"/>
                </a:solidFill>
              </a:rPr>
              <a:t>форма 1</a:t>
            </a:r>
            <a:r>
              <a:rPr lang="ru-RU" sz="1600" dirty="0" smtClean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договор субъекта </a:t>
            </a:r>
            <a:r>
              <a:rPr lang="ru-RU" sz="1600" dirty="0"/>
              <a:t>агроэкотуризма с </a:t>
            </a:r>
            <a:r>
              <a:rPr lang="ru-RU" sz="1600" dirty="0" smtClean="0"/>
              <a:t>туроператором (</a:t>
            </a:r>
            <a:r>
              <a:rPr lang="ru-RU" sz="1600" b="1" dirty="0" smtClean="0">
                <a:solidFill>
                  <a:srgbClr val="00B050"/>
                </a:solidFill>
              </a:rPr>
              <a:t>форма 2</a:t>
            </a:r>
            <a:r>
              <a:rPr lang="ru-RU" sz="1600" dirty="0" smtClean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объем услуг </a:t>
            </a:r>
            <a:r>
              <a:rPr lang="ru-RU" sz="1600" dirty="0"/>
              <a:t>в сфере </a:t>
            </a:r>
            <a:r>
              <a:rPr lang="ru-RU" sz="1600" dirty="0" smtClean="0"/>
              <a:t>агроэкотуризма (</a:t>
            </a:r>
            <a:r>
              <a:rPr lang="ru-RU" sz="1600" b="1" dirty="0" smtClean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0173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 smtClean="0"/>
              <a:t>Типовой </a:t>
            </a:r>
            <a:r>
              <a:rPr lang="ru-RU" sz="1600" b="1" dirty="0"/>
              <a:t>договор на оказание услуг в сфере </a:t>
            </a:r>
            <a:r>
              <a:rPr lang="ru-RU" sz="1600" b="1" dirty="0" smtClean="0"/>
              <a:t>агроэкотуризма</a:t>
            </a:r>
            <a:r>
              <a:rPr lang="ru-RU" sz="1600" dirty="0"/>
              <a:t> </a:t>
            </a:r>
            <a:r>
              <a:rPr lang="ru-RU" sz="1600" dirty="0" smtClean="0"/>
              <a:t>утвержден постановлением </a:t>
            </a:r>
            <a:r>
              <a:rPr lang="ru-RU" sz="1600" dirty="0"/>
              <a:t>Совета Министров Республики Беларусь от 29.06.2006 № </a:t>
            </a:r>
            <a:r>
              <a:rPr lang="ru-RU" sz="1600" dirty="0" smtClean="0"/>
              <a:t>818,</a:t>
            </a:r>
            <a:r>
              <a:rPr lang="ru-RU" sz="1600" dirty="0"/>
              <a:t> </a:t>
            </a:r>
            <a:r>
              <a:rPr lang="ru-RU" sz="1600" dirty="0" smtClean="0"/>
              <a:t>который </a:t>
            </a:r>
            <a:r>
              <a:rPr lang="ru-RU" sz="1600" dirty="0"/>
              <a:t>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421202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48300" y="1876424"/>
            <a:ext cx="10381676" cy="4028617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100" dirty="0"/>
              <a:t>Физические </a:t>
            </a:r>
            <a:r>
              <a:rPr lang="ru-RU" sz="2100" dirty="0" smtClean="0"/>
              <a:t>лица </a:t>
            </a:r>
            <a:r>
              <a:rPr lang="ru-RU" sz="2100" dirty="0"/>
              <a:t>- субъекты агроэкотуризма обязаны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</a:t>
            </a:r>
            <a:r>
              <a:rPr lang="ru-RU" sz="2100" dirty="0"/>
              <a:t>года, следующего за отчетным, представлять в налоговый орган </a:t>
            </a:r>
            <a:r>
              <a:rPr lang="ru-RU" sz="2100" dirty="0" smtClean="0"/>
              <a:t>по месту нахождения</a:t>
            </a:r>
            <a:r>
              <a:rPr lang="ru-RU" sz="2100" dirty="0"/>
              <a:t> </a:t>
            </a:r>
            <a:r>
              <a:rPr lang="ru-RU" sz="2100" dirty="0" err="1" smtClean="0"/>
              <a:t>агроэкоусадьбы</a:t>
            </a:r>
            <a:r>
              <a:rPr lang="ru-RU" sz="2100" dirty="0"/>
              <a:t> </a:t>
            </a:r>
            <a:r>
              <a:rPr lang="ru-RU" sz="2100" dirty="0" smtClean="0"/>
              <a:t>субъекта агроэкотуризма</a:t>
            </a:r>
            <a:r>
              <a:rPr lang="ru-RU" sz="2100" dirty="0"/>
              <a:t> 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</a:t>
            </a:r>
            <a:r>
              <a:rPr lang="ru-RU" sz="2100" b="1" dirty="0"/>
              <a:t> </a:t>
            </a:r>
            <a:r>
              <a:rPr lang="ru-RU" sz="2100" dirty="0"/>
              <a:t>о </a:t>
            </a:r>
            <a:r>
              <a:rPr lang="ru-RU" sz="2100" dirty="0" smtClean="0"/>
              <a:t>заключении (</a:t>
            </a:r>
            <a:r>
              <a:rPr lang="ru-RU" sz="2100" dirty="0" err="1"/>
              <a:t>незаключении</a:t>
            </a:r>
            <a:r>
              <a:rPr lang="ru-RU" sz="2100" dirty="0"/>
              <a:t>, отсутствии) договоров на </a:t>
            </a:r>
            <a:r>
              <a:rPr lang="ru-RU" sz="2100" dirty="0" smtClean="0"/>
              <a:t>оказание услуг</a:t>
            </a:r>
            <a:r>
              <a:rPr lang="ru-RU" sz="2100" dirty="0"/>
              <a:t> в сфере агроэкотуризма в отчетном году </a:t>
            </a:r>
            <a:r>
              <a:rPr lang="ru-RU" sz="2100" dirty="0" smtClean="0"/>
              <a:t>по форме, установленной Министерством </a:t>
            </a:r>
            <a:r>
              <a:rPr lang="ru-RU" sz="2100" dirty="0"/>
              <a:t>по налогам и сборам (далее – </a:t>
            </a:r>
            <a:r>
              <a:rPr lang="ru-RU" sz="2100" b="1" dirty="0"/>
              <a:t>Информация</a:t>
            </a:r>
            <a:r>
              <a:rPr lang="ru-RU" sz="2100" dirty="0" smtClean="0"/>
              <a:t>).</a:t>
            </a:r>
          </a:p>
          <a:p>
            <a:pPr marL="1255713" indent="-179388" algn="just">
              <a:spcBef>
                <a:spcPts val="1000"/>
              </a:spcBef>
              <a:buClr>
                <a:srgbClr val="00B050"/>
              </a:buClr>
            </a:pPr>
            <a:r>
              <a:rPr lang="ru-RU" sz="1800" b="1" dirty="0"/>
              <a:t>Информация</a:t>
            </a:r>
            <a:r>
              <a:rPr lang="ru-RU" sz="1800" dirty="0"/>
              <a:t> субъектом агроэкотуризма может быть </a:t>
            </a:r>
            <a:r>
              <a:rPr lang="ru-RU" sz="1800" dirty="0" smtClean="0"/>
              <a:t>представлена в </a:t>
            </a:r>
            <a:r>
              <a:rPr lang="ru-RU" sz="1800" dirty="0"/>
              <a:t>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dirty="0"/>
              <a:t>письменной</a:t>
            </a:r>
            <a:r>
              <a:rPr lang="ru-RU" sz="1800" dirty="0"/>
              <a:t> или </a:t>
            </a:r>
            <a:r>
              <a:rPr lang="ru-RU" sz="1800" b="1" dirty="0"/>
              <a:t>электронной</a:t>
            </a:r>
            <a:r>
              <a:rPr lang="ru-RU" sz="18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1800" b="1" dirty="0" smtClean="0"/>
              <a:t>Информация </a:t>
            </a:r>
            <a:r>
              <a:rPr lang="ru-RU" sz="1800" dirty="0" smtClean="0"/>
              <a:t>в</a:t>
            </a:r>
            <a:r>
              <a:rPr lang="ru-RU" sz="1800" dirty="0"/>
              <a:t> </a:t>
            </a:r>
            <a:r>
              <a:rPr lang="ru-RU" sz="1800" b="1" dirty="0"/>
              <a:t>письменной форме</a:t>
            </a:r>
            <a:r>
              <a:rPr lang="ru-RU" sz="1800" dirty="0"/>
              <a:t> может быть представлена на бумажном носителе </a:t>
            </a:r>
            <a:r>
              <a:rPr lang="ru-RU" sz="1800" b="1" dirty="0" smtClean="0"/>
              <a:t>лично </a:t>
            </a:r>
            <a:r>
              <a:rPr lang="ru-RU" sz="1800" dirty="0" smtClean="0"/>
              <a:t>субъектом </a:t>
            </a:r>
            <a:r>
              <a:rPr lang="ru-RU" sz="1800" dirty="0"/>
              <a:t>агроэкотуризма или </a:t>
            </a:r>
            <a:r>
              <a:rPr lang="ru-RU" sz="1800" b="1" dirty="0"/>
              <a:t>направлена по почте</a:t>
            </a:r>
            <a:r>
              <a:rPr lang="ru-RU" sz="1800" dirty="0"/>
              <a:t>.</a:t>
            </a:r>
          </a:p>
          <a:p>
            <a:pPr marL="1255713" indent="-176213" algn="just">
              <a:spcBef>
                <a:spcPts val="1200"/>
              </a:spcBef>
              <a:buClr>
                <a:srgbClr val="00B050"/>
              </a:buClr>
            </a:pPr>
            <a:r>
              <a:rPr lang="ru-RU" sz="1800" b="1" dirty="0"/>
              <a:t>Информацию </a:t>
            </a:r>
            <a:r>
              <a:rPr lang="ru-RU" sz="1800" dirty="0"/>
              <a:t>субъекты агроэкотуризма вправе направить в 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i="1" dirty="0"/>
              <a:t>электронном виде через Личный кабинет плательщика</a:t>
            </a:r>
            <a:r>
              <a:rPr lang="ru-RU" sz="1800" dirty="0" smtClean="0"/>
              <a:t>.</a:t>
            </a: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988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874" y="5677585"/>
            <a:ext cx="102584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1700" dirty="0" smtClean="0"/>
              <a:t>Субъекты </a:t>
            </a:r>
            <a:r>
              <a:rPr lang="ru-RU" sz="1700" dirty="0" err="1"/>
              <a:t>агроэкотуризма</a:t>
            </a:r>
            <a:r>
              <a:rPr lang="ru-RU" sz="1700" dirty="0"/>
              <a:t> обязаны оформить книги учета проверок </a:t>
            </a:r>
            <a:r>
              <a:rPr lang="ru-RU" sz="1700" dirty="0" smtClean="0"/>
              <a:t>(</a:t>
            </a:r>
            <a:r>
              <a:rPr lang="ru-RU" sz="1600" dirty="0" smtClean="0"/>
              <a:t>книга учета </a:t>
            </a:r>
            <a:r>
              <a:rPr lang="ru-RU" sz="1600" dirty="0"/>
              <a:t>проверок</a:t>
            </a:r>
            <a:r>
              <a:rPr lang="ru-RU" sz="1700" dirty="0" smtClean="0"/>
              <a:t> должна </a:t>
            </a:r>
            <a:r>
              <a:rPr lang="ru-RU" sz="1700" dirty="0"/>
              <a:t>быть на каждом объекте осуществления </a:t>
            </a:r>
            <a:r>
              <a:rPr lang="ru-RU" sz="1700" dirty="0" smtClean="0"/>
              <a:t>деятельности).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2863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10111824" y="3558449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2016087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</a:t>
            </a:r>
            <a:r>
              <a:rPr lang="ru-RU" sz="1600" dirty="0" smtClean="0"/>
              <a:t>организацией деятельности </a:t>
            </a:r>
            <a:r>
              <a:rPr lang="ru-RU" sz="1600" dirty="0"/>
              <a:t>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</a:t>
            </a:r>
            <a:r>
              <a:rPr lang="ru-RU" sz="1600" dirty="0" smtClean="0"/>
              <a:t>сфере агроэкотуризма</a:t>
            </a:r>
            <a:r>
              <a:rPr lang="ru-RU" sz="1600" dirty="0"/>
              <a:t>, и (или) </a:t>
            </a:r>
            <a:r>
              <a:rPr lang="ru-RU" sz="1700" b="1" dirty="0"/>
              <a:t>без подачи заявления</a:t>
            </a:r>
            <a:r>
              <a:rPr lang="ru-RU" sz="1600" dirty="0"/>
              <a:t> в налоговый орган о постановке на учет, и (или) </a:t>
            </a:r>
            <a:r>
              <a:rPr lang="ru-RU" sz="1700" b="1" dirty="0"/>
              <a:t>без </a:t>
            </a:r>
            <a:r>
              <a:rPr lang="ru-RU" sz="1700" b="1" dirty="0" smtClean="0"/>
              <a:t>извещения</a:t>
            </a:r>
            <a:r>
              <a:rPr lang="ru-RU" sz="1600" b="1" dirty="0" smtClean="0"/>
              <a:t> </a:t>
            </a:r>
            <a:r>
              <a:rPr lang="ru-RU" sz="1600" dirty="0" smtClean="0"/>
              <a:t>соответствующего </a:t>
            </a:r>
            <a:r>
              <a:rPr lang="ru-RU" sz="1600" dirty="0"/>
              <a:t>Совета депутатов первичного территориального уровня, и (или) 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</a:t>
            </a:r>
            <a:r>
              <a:rPr lang="ru-RU" sz="1600" dirty="0" smtClean="0"/>
              <a:t>оказание услуг</a:t>
            </a:r>
            <a:r>
              <a:rPr lang="ru-RU" sz="1600" dirty="0"/>
              <a:t> в сфере </a:t>
            </a:r>
            <a:r>
              <a:rPr lang="ru-RU" sz="1600" dirty="0" smtClean="0"/>
              <a:t>агроэкотуризма – влечет </a:t>
            </a:r>
            <a:r>
              <a:rPr lang="ru-RU" sz="1600" dirty="0"/>
              <a:t>предупреждение или наложение ШТРАФА в </a:t>
            </a:r>
            <a:r>
              <a:rPr lang="ru-RU" sz="1600" dirty="0" smtClean="0"/>
              <a:t>размере от 1 до 10 </a:t>
            </a:r>
            <a:r>
              <a:rPr lang="ru-RU" sz="1600" dirty="0" err="1" smtClean="0"/>
              <a:t>б.в</a:t>
            </a:r>
            <a:r>
              <a:rPr lang="ru-RU" sz="1600" dirty="0" smtClean="0"/>
              <a:t>. (</a:t>
            </a:r>
            <a:r>
              <a:rPr lang="ru-RU" sz="1600" i="1" dirty="0" smtClean="0"/>
              <a:t>ч.1 ст. </a:t>
            </a:r>
            <a:r>
              <a:rPr lang="ru-RU" sz="1600" i="1" dirty="0"/>
              <a:t>23.74 </a:t>
            </a:r>
            <a:r>
              <a:rPr lang="ru-RU" sz="1600" i="1" dirty="0" smtClean="0"/>
              <a:t>КоАП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573" y="5340511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предупреждение или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 smtClean="0"/>
              <a:t>. (</a:t>
            </a:r>
            <a:r>
              <a:rPr lang="ru-RU" sz="1600" i="1" dirty="0" smtClean="0"/>
              <a:t>ч.2 </a:t>
            </a:r>
            <a:r>
              <a:rPr lang="ru-RU" sz="1600" i="1" dirty="0"/>
              <a:t>ст. 23.74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 smtClean="0"/>
              <a:t>Осуществление </a:t>
            </a:r>
            <a:r>
              <a:rPr lang="ru-RU" sz="1500" dirty="0"/>
              <a:t>деятельности по оказанию услуг в сфере </a:t>
            </a:r>
            <a:r>
              <a:rPr lang="ru-RU" sz="1500" dirty="0" smtClean="0"/>
              <a:t>агроэкотуризма </a:t>
            </a:r>
            <a:r>
              <a:rPr lang="ru-RU" sz="1500" dirty="0"/>
              <a:t>без уплаты сбора, письменного уведомления районного исполнительного комитета,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 smtClean="0"/>
              <a:t>(</a:t>
            </a:r>
            <a:r>
              <a:rPr lang="ru-RU" sz="1500" i="1" dirty="0"/>
              <a:t>пункт 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1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 smtClean="0"/>
              <a:t>Постановление </a:t>
            </a:r>
            <a:r>
              <a:rPr lang="ru-RU" sz="1700" dirty="0"/>
              <a:t>Министерства спорта и туризма Республики Беларусь от 23.11.2017 № 30 «Об установлении формы уведомления</a:t>
            </a:r>
            <a:r>
              <a:rPr lang="ru-RU" sz="1700" dirty="0" smtClean="0"/>
              <a:t>»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агроэкотуризма в Республики Беларусь</a:t>
            </a:r>
            <a:r>
              <a:rPr lang="ru-RU" sz="1700" dirty="0" smtClean="0"/>
              <a:t>»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</a:t>
            </a:r>
            <a:r>
              <a:rPr lang="ru-RU" sz="1700" dirty="0" smtClean="0"/>
              <a:t>»</a:t>
            </a:r>
            <a:r>
              <a:rPr lang="ru-RU" sz="1700" dirty="0"/>
              <a:t>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</a:t>
            </a:r>
            <a:r>
              <a:rPr lang="ru-RU" sz="1700" dirty="0" smtClean="0"/>
              <a:t>».</a:t>
            </a:r>
            <a:endParaRPr lang="ru-RU" sz="1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агроэкотуризма»</a:t>
            </a:r>
          </a:p>
        </p:txBody>
      </p:sp>
    </p:spTree>
    <p:extLst>
      <p:ext uri="{BB962C8B-B14F-4D97-AF65-F5344CB8AC3E}">
        <p14:creationId xmlns:p14="http://schemas.microsoft.com/office/powerpoint/2010/main" val="30560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/>
              <a:t>АГРОЭКОТУРИЗМ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 smtClean="0"/>
              <a:t>.</a:t>
            </a:r>
          </a:p>
          <a:p>
            <a:pPr marL="3048000" indent="0" algn="just"/>
            <a:r>
              <a:rPr lang="ru-RU" sz="2000" b="1" dirty="0" smtClean="0"/>
              <a:t> АГРОЭКОТУРИСТ </a:t>
            </a:r>
            <a:r>
              <a:rPr lang="ru-RU" sz="2000" b="1" dirty="0"/>
              <a:t>- </a:t>
            </a:r>
            <a:r>
              <a:rPr lang="ru-RU" sz="2000" dirty="0"/>
              <a:t>лицо, являющееся </a:t>
            </a:r>
            <a:r>
              <a:rPr lang="ru-RU" sz="2000" b="1" dirty="0" smtClean="0">
                <a:solidFill>
                  <a:srgbClr val="00B050"/>
                </a:solidFill>
              </a:rPr>
              <a:t>потребителем</a:t>
            </a:r>
            <a:r>
              <a:rPr lang="ru-RU" sz="2000" dirty="0" smtClean="0"/>
              <a:t> </a:t>
            </a:r>
            <a:r>
              <a:rPr lang="ru-RU" sz="2000" dirty="0"/>
              <a:t>услуг в сфере агроэкотуризма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АГРОЭКОУСАДЬБА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комнат в агроэкоусадьбе для размещения агроэкотуристов не может превышать </a:t>
            </a:r>
            <a:r>
              <a:rPr lang="ru-RU" sz="2000" dirty="0" smtClean="0"/>
              <a:t>10-ти</a:t>
            </a:r>
            <a:r>
              <a:rPr lang="ru-RU" sz="2000" dirty="0"/>
              <a:t>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/>
              <a:t>ЧЛЕНЫ СЕМЬИ ФИЗИЧЕСКОГО ЛИЦА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</a:t>
            </a:r>
            <a:r>
              <a:rPr lang="ru-RU" sz="18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МАЛЫЕ ГОРОДСКИЕ ПОСЕЛЕНИЯ 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СЕЛЬСКАЯ МЕСТНОСТЬ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/>
              <a:t>ФИЗИЧЕСКИЕ ЛИЦА</a:t>
            </a:r>
            <a:r>
              <a:rPr lang="ru-RU" sz="1900" dirty="0" smtClean="0"/>
              <a:t>, </a:t>
            </a:r>
            <a:r>
              <a:rPr lang="ru-RU" sz="1900" b="1" dirty="0" smtClean="0">
                <a:solidFill>
                  <a:srgbClr val="00B050"/>
                </a:solidFill>
              </a:rPr>
              <a:t>постоянно </a:t>
            </a:r>
            <a:r>
              <a:rPr lang="ru-RU" sz="1900" b="1" dirty="0">
                <a:solidFill>
                  <a:srgbClr val="00B050"/>
                </a:solidFill>
              </a:rPr>
              <a:t>проживающие </a:t>
            </a:r>
            <a:r>
              <a:rPr lang="ru-RU" sz="1900" dirty="0"/>
              <a:t>в одноквартирном или </a:t>
            </a:r>
            <a:r>
              <a:rPr lang="ru-RU" sz="1900" dirty="0" smtClean="0"/>
              <a:t>блокированном </a:t>
            </a:r>
            <a:r>
              <a:rPr lang="ru-RU" sz="1900" dirty="0"/>
              <a:t>жилом доме, в том числе квартире в блокированном жилом </a:t>
            </a:r>
            <a:r>
              <a:rPr lang="ru-RU" sz="1900" dirty="0" smtClean="0"/>
              <a:t>доме, </a:t>
            </a:r>
            <a:r>
              <a:rPr lang="ru-RU" sz="1900" dirty="0"/>
              <a:t>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</a:t>
            </a:r>
            <a:r>
              <a:rPr lang="ru-RU" sz="1900" dirty="0" smtClean="0"/>
              <a:t>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094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 smtClean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53437"/>
              </p:ext>
            </p:extLst>
          </p:nvPr>
        </p:nvGraphicFramePr>
        <p:xfrm>
          <a:off x="857824" y="1609725"/>
          <a:ext cx="10429301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00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08748235"/>
              </p:ext>
            </p:extLst>
          </p:nvPr>
        </p:nvGraphicFramePr>
        <p:xfrm>
          <a:off x="209320" y="1616038"/>
          <a:ext cx="11699914" cy="50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85775" y="4752975"/>
            <a:ext cx="21907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95301" y="5219700"/>
            <a:ext cx="2095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1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48026" y="4191000"/>
            <a:ext cx="7372350" cy="1066799"/>
          </a:xfrm>
        </p:spPr>
        <p:txBody>
          <a:bodyPr rtlCol="0">
            <a:normAutofit/>
          </a:bodyPr>
          <a:lstStyle/>
          <a:p>
            <a:pPr algn="just"/>
            <a:r>
              <a:rPr lang="ru-RU" sz="3600" dirty="0" smtClean="0"/>
              <a:t>Размер </a:t>
            </a:r>
            <a:r>
              <a:rPr lang="ru-RU" sz="3600" dirty="0"/>
              <a:t>сбора </a:t>
            </a:r>
            <a:r>
              <a:rPr lang="ru-RU" sz="3500" dirty="0" smtClean="0"/>
              <a:t>– </a:t>
            </a: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базовая величина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за </a:t>
            </a:r>
            <a:r>
              <a:rPr lang="ru-RU" sz="3200" dirty="0"/>
              <a:t>полный последующий календарный </a:t>
            </a:r>
            <a:r>
              <a:rPr lang="ru-RU" sz="3200" dirty="0" smtClean="0"/>
              <a:t>год</a:t>
            </a:r>
            <a:r>
              <a:rPr lang="ru-RU" sz="2800" dirty="0" smtClean="0"/>
              <a:t> –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декабря</a:t>
            </a:r>
            <a:r>
              <a:rPr lang="ru-RU" sz="2800" dirty="0" smtClean="0"/>
              <a:t>;</a:t>
            </a:r>
          </a:p>
          <a:p>
            <a:pPr marL="628650" indent="-266700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 smtClean="0"/>
              <a:t>-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осуществления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sz="3000" dirty="0"/>
              <a:t>по оказанию услуг в сфере </a:t>
            </a:r>
            <a:r>
              <a:rPr lang="ru-RU" sz="3000" dirty="0" smtClean="0"/>
              <a:t>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случае </a:t>
            </a:r>
            <a:r>
              <a:rPr lang="ru-RU" b="1" dirty="0" smtClean="0"/>
              <a:t>ПРЕКРАЩЕНИЯ</a:t>
            </a:r>
            <a:r>
              <a:rPr lang="ru-RU" dirty="0" smtClean="0"/>
              <a:t> деятельности </a:t>
            </a:r>
            <a:r>
              <a:rPr lang="ru-RU" dirty="0"/>
              <a:t>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</a:t>
            </a:r>
            <a:r>
              <a:rPr lang="ru-RU" dirty="0" smtClean="0"/>
              <a:t>периода (календарного года)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b="1" dirty="0" smtClean="0"/>
              <a:t>НЕОСУЩЕСТВЛЕНИЯ</a:t>
            </a:r>
            <a:r>
              <a:rPr lang="ru-RU" dirty="0" smtClean="0"/>
              <a:t> деятельности </a:t>
            </a:r>
            <a:r>
              <a:rPr lang="ru-RU" dirty="0"/>
              <a:t>в течение налогового периода уплаченная </a:t>
            </a:r>
            <a:r>
              <a:rPr lang="ru-RU" b="1" dirty="0" smtClean="0"/>
              <a:t>СУММА СБОРА ВОЗВРАТУ (ЗАЧЕТУ) НЕ ПОДЛЕЖИТ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</a:t>
            </a:r>
            <a:r>
              <a:rPr lang="ru-RU" sz="3600" dirty="0" smtClean="0"/>
              <a:t>сбора: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Производится,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если в декларации о доходах и имуществе или пояснениях, представленных физическим лицом по требованию налоговых органов,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 доходов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имущество, были </a:t>
            </a:r>
            <a:r>
              <a:rPr lang="ru-RU" sz="1900" b="1" dirty="0">
                <a:solidFill>
                  <a:srgbClr val="00B050"/>
                </a:solidFill>
              </a:rPr>
              <a:t>заявлены доходы, полученные им от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осуществления деятельности по оказанию услуг в сфере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Производится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 условии, если </a:t>
            </a:r>
            <a:r>
              <a:rPr lang="ru-RU" sz="1900" b="1" dirty="0">
                <a:solidFill>
                  <a:srgbClr val="00B050"/>
                </a:solidFill>
              </a:rPr>
              <a:t>размер доходов, направленных 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приобретение имущества, неиспользуемого при осуществлении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900" b="1" dirty="0">
                <a:solidFill>
                  <a:srgbClr val="00B050"/>
                </a:solidFill>
              </a:rPr>
              <a:t>превысил </a:t>
            </a:r>
            <a:br>
              <a:rPr lang="ru-RU" sz="1900" b="1" dirty="0">
                <a:solidFill>
                  <a:srgbClr val="00B050"/>
                </a:solidFill>
              </a:rPr>
            </a:br>
            <a:r>
              <a:rPr lang="ru-RU" sz="1900" b="1" dirty="0">
                <a:solidFill>
                  <a:srgbClr val="00B050"/>
                </a:solidFill>
              </a:rPr>
              <a:t>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те налоговые периоды, в которых был получен такой доход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5629960"/>
            <a:ext cx="10401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tx2"/>
                </a:solidFill>
              </a:rPr>
              <a:t>Размер доплаты </a:t>
            </a:r>
            <a:r>
              <a:rPr lang="ru-RU" sz="3000" dirty="0">
                <a:solidFill>
                  <a:schemeClr val="tx2"/>
                </a:solidFill>
              </a:rPr>
              <a:t>сбора -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процентов от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суммы такого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комнат в агроэкоусадьбе для размещения агроэкотуристов</a:t>
            </a:r>
            <a:r>
              <a:rPr lang="ru-RU" sz="1900" dirty="0" smtClean="0"/>
              <a:t>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2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1802</TotalTime>
  <Words>703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Segoe Print</vt:lpstr>
      <vt:lpstr>Wingdings</vt:lpstr>
      <vt:lpstr>Природа 16 х 9</vt:lpstr>
      <vt:lpstr>Деятельность по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Презентация PowerPoint</vt:lpstr>
      <vt:lpstr>Размер сбора – 1 базовая величина в год.</vt:lpstr>
      <vt:lpstr>Презентация PowerPoint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Ответственность:</vt:lpstr>
      <vt:lpstr>Агроэкотуризм. Законодательные 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Соловьев Александр Анатольевич</cp:lastModifiedBy>
  <cp:revision>253</cp:revision>
  <cp:lastPrinted>2019-11-21T10:59:16Z</cp:lastPrinted>
  <dcterms:created xsi:type="dcterms:W3CDTF">2019-07-23T07:41:42Z</dcterms:created>
  <dcterms:modified xsi:type="dcterms:W3CDTF">2019-11-26T13:35:57Z</dcterms:modified>
</cp:coreProperties>
</file>