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5"/>
  </p:notesMasterIdLst>
  <p:sldIdLst>
    <p:sldId id="257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279" r:id="rId17"/>
    <p:sldId id="280" r:id="rId18"/>
    <p:sldId id="302" r:id="rId19"/>
    <p:sldId id="281" r:id="rId20"/>
    <p:sldId id="282" r:id="rId21"/>
    <p:sldId id="283" r:id="rId22"/>
    <p:sldId id="284" r:id="rId23"/>
    <p:sldId id="285" r:id="rId24"/>
  </p:sldIdLst>
  <p:sldSz cx="10693400" cy="7562850"/>
  <p:notesSz cx="9929813" cy="679926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onstantia" panose="020306020503060303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25" autoAdjust="0"/>
  </p:normalViewPr>
  <p:slideViewPr>
    <p:cSldViewPr>
      <p:cViewPr varScale="1">
        <p:scale>
          <a:sx n="57" d="100"/>
          <a:sy n="57" d="100"/>
        </p:scale>
        <p:origin x="1192" y="4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r>
            <a:rPr lang="ru-RU" sz="2500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  <a:endParaRPr lang="ru-RU" sz="25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 на учет в налоговом органе по месту жительства;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в налоговый орган уведомление о планируемой к осуществлению деятельности;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льготы по единому налогу одновременно с уведомлением представить в налоговый орган документы, </a:t>
          </a:r>
          <a:r>
            <a:rPr lang="ru-RU" sz="22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Произвести уплату единого налога, сумму которого рассчитает налоговый орган на основании уведомления.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  <dgm:t>
        <a:bodyPr/>
        <a:lstStyle/>
        <a:p>
          <a:endParaRPr lang="ru-RU"/>
        </a:p>
      </dgm:t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  <dgm:t>
        <a:bodyPr/>
        <a:lstStyle/>
        <a:p>
          <a:endParaRPr lang="ru-RU"/>
        </a:p>
      </dgm:t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Y="-300000" custLinFactNeighborX="525" custLinFactNeighborY="-308798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296" custLinFactNeighborY="-17115"/>
      <dgm:spPr/>
      <dgm:t>
        <a:bodyPr/>
        <a:lstStyle/>
        <a:p>
          <a:endParaRPr lang="ru-RU"/>
        </a:p>
      </dgm:t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-274505" custLinFactNeighborX="1411" custLinFactNeighborY="-3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LinFactNeighborX="-296" custLinFactNeighborY="-9180"/>
      <dgm:spPr/>
      <dgm:t>
        <a:bodyPr/>
        <a:lstStyle/>
        <a:p>
          <a:endParaRPr lang="ru-RU"/>
        </a:p>
      </dgm:t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/>
      <dgm:spPr/>
      <dgm:t>
        <a:bodyPr/>
        <a:lstStyle/>
        <a:p>
          <a:endParaRPr lang="ru-RU"/>
        </a:p>
      </dgm:t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B01C-A8B9-4918-B5A6-FED44FD2DE1D}">
      <dsp:nvSpPr>
        <dsp:cNvPr id="0" name=""/>
        <dsp:cNvSpPr/>
      </dsp:nvSpPr>
      <dsp:spPr>
        <a:xfrm>
          <a:off x="0" y="0"/>
          <a:ext cx="9289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8F49F-A7D3-4749-B8CA-D2AAE0D36BFE}">
      <dsp:nvSpPr>
        <dsp:cNvPr id="0" name=""/>
        <dsp:cNvSpPr/>
      </dsp:nvSpPr>
      <dsp:spPr>
        <a:xfrm>
          <a:off x="0" y="2004"/>
          <a:ext cx="2484567" cy="4100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  <a:endParaRPr lang="ru-RU" sz="25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4"/>
        <a:ext cx="2484567" cy="4100447"/>
      </dsp:txXfrm>
    </dsp:sp>
    <dsp:sp modelId="{ED506ABE-5FA6-46BD-AA8C-9D20B3EFC4F6}">
      <dsp:nvSpPr>
        <dsp:cNvPr id="0" name=""/>
        <dsp:cNvSpPr/>
      </dsp:nvSpPr>
      <dsp:spPr>
        <a:xfrm>
          <a:off x="2592314" y="0"/>
          <a:ext cx="6672364" cy="108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 на учет в налоговом органе по месту жительства;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314" y="0"/>
        <a:ext cx="6672364" cy="1083174"/>
      </dsp:txXfrm>
    </dsp:sp>
    <dsp:sp modelId="{3ED2532A-6D27-4692-AE4A-2E61FEED3B6F}">
      <dsp:nvSpPr>
        <dsp:cNvPr id="0" name=""/>
        <dsp:cNvSpPr/>
      </dsp:nvSpPr>
      <dsp:spPr>
        <a:xfrm>
          <a:off x="2489170" y="864096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E0D83A-E284-4758-B561-7D96ED597CC3}">
      <dsp:nvSpPr>
        <dsp:cNvPr id="0" name=""/>
        <dsp:cNvSpPr/>
      </dsp:nvSpPr>
      <dsp:spPr>
        <a:xfrm>
          <a:off x="2592314" y="1008111"/>
          <a:ext cx="6672364" cy="86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в налоговый орган уведомление о планируемой к осуществлению деятельности;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314" y="1008111"/>
        <a:ext cx="6672364" cy="868002"/>
      </dsp:txXfrm>
    </dsp:sp>
    <dsp:sp modelId="{E10D2079-AA26-4C30-945D-6840BBF6916F}">
      <dsp:nvSpPr>
        <dsp:cNvPr id="0" name=""/>
        <dsp:cNvSpPr/>
      </dsp:nvSpPr>
      <dsp:spPr>
        <a:xfrm>
          <a:off x="2489170" y="1800200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14CF65-3E02-462B-834C-4B92D3023C38}">
      <dsp:nvSpPr>
        <dsp:cNvPr id="0" name=""/>
        <dsp:cNvSpPr/>
      </dsp:nvSpPr>
      <dsp:spPr>
        <a:xfrm>
          <a:off x="2592314" y="2016222"/>
          <a:ext cx="6672364" cy="108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льготы по единому налогу одновременно с уведомлением представить в налоговый орган документы, </a:t>
          </a:r>
          <a:r>
            <a:rPr lang="ru-RU" sz="2200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314" y="2016222"/>
        <a:ext cx="6672364" cy="1083174"/>
      </dsp:txXfrm>
    </dsp:sp>
    <dsp:sp modelId="{E3066207-4791-4934-AE4B-05D0B5009287}">
      <dsp:nvSpPr>
        <dsp:cNvPr id="0" name=""/>
        <dsp:cNvSpPr/>
      </dsp:nvSpPr>
      <dsp:spPr>
        <a:xfrm>
          <a:off x="2484567" y="3198832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B9F088-A118-46E3-907F-03736C324E15}">
      <dsp:nvSpPr>
        <dsp:cNvPr id="0" name=""/>
        <dsp:cNvSpPr/>
      </dsp:nvSpPr>
      <dsp:spPr>
        <a:xfrm>
          <a:off x="2612064" y="3252991"/>
          <a:ext cx="6672364" cy="790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Произвести уплату единого налога, сумму которого рассчитает налоговый орган на основании уведомления.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64" y="3252991"/>
        <a:ext cx="6672364" cy="790490"/>
      </dsp:txXfrm>
    </dsp:sp>
    <dsp:sp modelId="{97DF9CE5-50F0-4368-82FE-8D19984B16BC}">
      <dsp:nvSpPr>
        <dsp:cNvPr id="0" name=""/>
        <dsp:cNvSpPr/>
      </dsp:nvSpPr>
      <dsp:spPr>
        <a:xfrm>
          <a:off x="2489170" y="4104456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8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64" tIns="84064" rIns="84064" bIns="84064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976" y="3229650"/>
            <a:ext cx="7281745" cy="3059594"/>
          </a:xfrm>
          <a:prstGeom prst="rect">
            <a:avLst/>
          </a:prstGeom>
          <a:noFill/>
          <a:ln>
            <a:noFill/>
          </a:ln>
        </p:spPr>
        <p:txBody>
          <a:bodyPr wrap="square" lIns="84064" tIns="42020" rIns="84064" bIns="42020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9723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val="386526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Отчетность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86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Ответственность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1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Законодательные 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0" y="3229648"/>
            <a:ext cx="7943925" cy="3059594"/>
          </a:xfrm>
          <a:prstGeom prst="rect">
            <a:avLst/>
          </a:prstGeom>
        </p:spPr>
        <p:txBody>
          <a:bodyPr wrap="square" lIns="84064" tIns="84064" rIns="84064" bIns="84064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9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/>
            <a:r>
              <a:rPr lang="ru-RU" b="0" cap="none" baseline="0" dirty="0" smtClean="0"/>
              <a:t>Условия осуществления деятельности</a:t>
            </a:r>
            <a:endParaRPr lang="ru-RU" b="0" cap="none" baseline="0" dirty="0"/>
          </a:p>
        </p:txBody>
      </p:sp>
    </p:spTree>
    <p:extLst>
      <p:ext uri="{BB962C8B-B14F-4D97-AF65-F5344CB8AC3E}">
        <p14:creationId xmlns:p14="http://schemas.microsoft.com/office/powerpoint/2010/main" val="76879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3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5903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/>
            <a:r>
              <a:rPr lang="ru-RU" dirty="0"/>
              <a:t> Постановка на учет в налоговом органе физического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416946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63139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44358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val="3711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0"/>
            <a:ext cx="10693400" cy="5077570"/>
          </a:xfrm>
          <a:prstGeom prst="rect">
            <a:avLst/>
          </a:prstGeom>
          <a:solidFill>
            <a:srgbClr val="34AB62"/>
          </a:solidFill>
          <a:ln>
            <a:solidFill>
              <a:schemeClr val="accent1"/>
            </a:solidFill>
          </a:ln>
        </p:spPr>
        <p:txBody>
          <a:bodyPr wrap="square" lIns="45700" tIns="45700" rIns="45700" bIns="457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endParaRPr sz="2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693400" cy="50775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Виды деятельности,</a:t>
            </a:r>
            <a:r>
              <a:rPr lang="ru-RU" sz="4000" dirty="0" smtClean="0">
                <a:latin typeface="+mj-lt"/>
                <a:cs typeface="Times New Roman" pitchFamily="18" charset="0"/>
              </a:rPr>
              <a:t> </a:t>
            </a:r>
            <a:br>
              <a:rPr lang="ru-RU" sz="4000" dirty="0" smtClean="0">
                <a:latin typeface="+mj-lt"/>
                <a:cs typeface="Times New Roman" pitchFamily="18" charset="0"/>
              </a:rPr>
            </a:br>
            <a:r>
              <a:rPr lang="ru-RU" sz="4000" b="1" dirty="0" smtClean="0">
                <a:latin typeface="+mj-lt"/>
                <a:cs typeface="Times New Roman" pitchFamily="18" charset="0"/>
              </a:rPr>
              <a:t>при осуществлении которых </a:t>
            </a:r>
            <a:br>
              <a:rPr lang="ru-RU" sz="4000" b="1" dirty="0" smtClean="0">
                <a:latin typeface="+mj-lt"/>
                <a:cs typeface="Times New Roman" pitchFamily="18" charset="0"/>
              </a:rPr>
            </a:br>
            <a:r>
              <a:rPr lang="ru-RU" sz="4000" b="1" dirty="0" smtClean="0">
                <a:latin typeface="+mj-lt"/>
                <a:cs typeface="Times New Roman" pitchFamily="18" charset="0"/>
              </a:rPr>
              <a:t>физические лица </a:t>
            </a:r>
            <a:r>
              <a:rPr lang="ru-RU" sz="4000" b="1" dirty="0">
                <a:latin typeface="+mj-lt"/>
                <a:cs typeface="Times New Roman" pitchFamily="18" charset="0"/>
              </a:rPr>
              <a:t>уплачивают </a:t>
            </a:r>
            <a:r>
              <a:rPr lang="ru-RU" sz="4000" b="1" dirty="0" smtClean="0">
                <a:latin typeface="+mj-lt"/>
                <a:cs typeface="Times New Roman" pitchFamily="18" charset="0"/>
              </a:rPr>
              <a:t/>
            </a:r>
            <a:br>
              <a:rPr lang="ru-RU" sz="4000" b="1" dirty="0" smtClean="0">
                <a:latin typeface="+mj-lt"/>
                <a:cs typeface="Times New Roman" pitchFamily="18" charset="0"/>
              </a:rPr>
            </a:br>
            <a:r>
              <a:rPr lang="ru-RU" sz="4000" b="1" dirty="0" smtClean="0">
                <a:latin typeface="+mj-lt"/>
                <a:cs typeface="Times New Roman" pitchFamily="18" charset="0"/>
              </a:rPr>
              <a:t>единый налог  с индивидуальных предпринимателей и иных физических лиц</a:t>
            </a:r>
            <a:r>
              <a:rPr lang="ru-RU" sz="4000" b="1" dirty="0">
                <a:latin typeface="+mj-lt"/>
                <a:cs typeface="Times New Roman" pitchFamily="18" charset="0"/>
              </a:rPr>
              <a:t/>
            </a:r>
            <a:br>
              <a:rPr lang="ru-RU" sz="4000" b="1" dirty="0">
                <a:latin typeface="+mj-lt"/>
                <a:cs typeface="Times New Roman" pitchFamily="18" charset="0"/>
              </a:rPr>
            </a:br>
            <a:r>
              <a:rPr lang="ru-RU" sz="3500" b="1" dirty="0" smtClean="0">
                <a:latin typeface="+mj-lt"/>
                <a:cs typeface="Times New Roman" pitchFamily="18" charset="0"/>
              </a:rPr>
              <a:t/>
            </a:r>
            <a:br>
              <a:rPr lang="ru-RU" sz="3500" b="1" dirty="0" smtClean="0">
                <a:latin typeface="+mj-lt"/>
                <a:cs typeface="Times New Roman" pitchFamily="18" charset="0"/>
              </a:rPr>
            </a:br>
            <a:r>
              <a:rPr lang="ru-RU" sz="3500" b="1" dirty="0" smtClean="0">
                <a:latin typeface="+mj-lt"/>
                <a:cs typeface="Times New Roman" pitchFamily="18" charset="0"/>
              </a:rPr>
              <a:t/>
            </a:r>
            <a:br>
              <a:rPr lang="ru-RU" sz="3500" b="1" dirty="0" smtClean="0">
                <a:latin typeface="+mj-lt"/>
                <a:cs typeface="Times New Roman" pitchFamily="18" charset="0"/>
              </a:rPr>
            </a:br>
            <a:r>
              <a:rPr lang="ru-RU" sz="2500" b="1" dirty="0" smtClean="0">
                <a:latin typeface="+mj-lt"/>
                <a:cs typeface="Times New Roman" pitchFamily="18" charset="0"/>
              </a:rPr>
              <a:t>(глава 33 </a:t>
            </a:r>
            <a:r>
              <a:rPr lang="ru-RU" sz="2500" b="1" dirty="0" smtClean="0">
                <a:latin typeface="+mj-lt"/>
                <a:cs typeface="Times New Roman" pitchFamily="18" charset="0"/>
              </a:rPr>
              <a:t>Налогового кодекса Республики Беларусь) 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22530" name="Picture 2" descr="http://www.nalog.gov.by/uploads/images/jivite-mudro50x300-1.jpg"/>
          <p:cNvPicPr>
            <a:picLocks noChangeAspect="1" noChangeArrowheads="1"/>
          </p:cNvPicPr>
          <p:nvPr/>
        </p:nvPicPr>
        <p:blipFill rotWithShape="1">
          <a:blip r:embed="rId3"/>
          <a:srcRect r="11941"/>
          <a:stretch/>
        </p:blipFill>
        <p:spPr bwMode="auto">
          <a:xfrm>
            <a:off x="6210796" y="6045972"/>
            <a:ext cx="4249648" cy="82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nalog.gov.by/uploads/images/fotogr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4213473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atic7.depositphotos.com/1000941/675/i/950/depositphotos_6758010-stock-photo-man-with-white-gift-bo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0338" r="7308" b="11382"/>
          <a:stretch/>
        </p:blipFill>
        <p:spPr bwMode="auto">
          <a:xfrm>
            <a:off x="810196" y="901105"/>
            <a:ext cx="2693764" cy="19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фотографий;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2917329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8580" r="1959" b="8628"/>
          <a:stretch/>
        </p:blipFill>
        <p:spPr bwMode="auto">
          <a:xfrm>
            <a:off x="7722964" y="5149577"/>
            <a:ext cx="2258327" cy="16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5817" r="8107"/>
          <a:stretch/>
        </p:blipFill>
        <p:spPr>
          <a:xfrm>
            <a:off x="6066780" y="829097"/>
            <a:ext cx="1714889" cy="22322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8388" y="3277369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196" y="5293593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5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 smtClean="0"/>
              <a:t>Условия ОСУЩЕСТВЛЕНИЯ ДЕЯТЕЛЬНОСТИ</a:t>
            </a:r>
            <a:endParaRPr lang="ru-RU" b="1" cap="all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ВПРАВЕ осуществлять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Налогового кодекса.</a:t>
            </a:r>
          </a:p>
          <a:p>
            <a:pPr indent="177800" algn="just"/>
            <a:r>
              <a:rPr lang="ru-RU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12" y="4285481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9087611"/>
              </p:ext>
            </p:extLst>
          </p:nvPr>
        </p:nvGraphicFramePr>
        <p:xfrm>
          <a:off x="738188" y="2341265"/>
          <a:ext cx="92890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98228" y="6589737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дата, указанная физическим лицом в уведомлении для каждого месяца, а при отсутствии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1-е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каждого месяца.</a:t>
            </a:r>
          </a:p>
        </p:txBody>
      </p:sp>
      <p:pic>
        <p:nvPicPr>
          <p:cNvPr id="3084" name="Picture 12" descr="https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378148" y="6373713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168" r="15257"/>
          <a:stretch/>
        </p:blipFill>
        <p:spPr>
          <a:xfrm>
            <a:off x="666180" y="2341265"/>
            <a:ext cx="1293542" cy="21712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001000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ПОСТАНОВКА НА УЧЕТ В НАЛОГОВОМ ОРГАНЕ ФИЗИЧЕСКОГО ЛИЦА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62324" y="2485281"/>
            <a:ext cx="7920880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Для постановки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на учет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ru-RU" sz="23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до начала </a:t>
            </a:r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осуществления планируемой деятельности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) физическому лицу необходимо обратиться в налоговый орган по месту своего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жительства.</a:t>
            </a:r>
          </a:p>
          <a:p>
            <a:pPr marL="312738" indent="44450" algn="just">
              <a:spcBef>
                <a:spcPts val="1200"/>
              </a:spcBef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налоговый орган физическим лицом самостоятельно:</a:t>
            </a:r>
          </a:p>
          <a:p>
            <a:pPr marL="700088" lvl="1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подается ЗАЯВЛЕНИЕ (бланк заявления выдается физическому лицу налоговым органом бесплатно);</a:t>
            </a:r>
          </a:p>
          <a:p>
            <a:pPr marL="700088" lvl="1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предоставляется ПАСПОРТ гражданина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Республики Беларусь или иной документ, удостоверяющий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личность.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630170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плательщика на учет в налоговом органе сопровождается присвоением ему учетного номера плательщика (УНП). Документом, удостоверяющим постановку плательщика на учет в налоговом органе, является извещение о присвоении УНП установленной формы.</a:t>
            </a:r>
          </a:p>
        </p:txBody>
      </p:sp>
      <p:pic>
        <p:nvPicPr>
          <p:cNvPr id="6" name="Picture 2" descr="https://slide-share.ru/image/261448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6681"/>
          <a:stretch/>
        </p:blipFill>
        <p:spPr bwMode="auto">
          <a:xfrm>
            <a:off x="378148" y="6229697"/>
            <a:ext cx="599009" cy="8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дня начала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планируемой деятельности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письменное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или уведомление через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плательщика с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указанием: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204" y="3997449"/>
            <a:ext cx="892899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предполагаемых к осуществлению, </a:t>
            </a:r>
            <a:b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товаров, формы оказания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88988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места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788988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инвентарного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номера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объекту недвижимого имущества, а также </a:t>
            </a:r>
            <a: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сдаваемых жилых комнат </a:t>
            </a:r>
            <a:br>
              <a:rPr lang="ru-RU" sz="2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квартире, жилом доме – при предоставлении принадлежащих на праве собственности физическому лицу иным физическим лицам жилых помещений, садовых домиков, дач для краткосрочного проживания.</a:t>
            </a:r>
            <a:endParaRPr lang="ru-RU" sz="23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lesu.pro/wp-content/uploads/2018/07/%D0%B2%D0%B0%D0%B6%D0%BD%D0%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r="26645"/>
          <a:stretch/>
        </p:blipFill>
        <p:spPr bwMode="auto">
          <a:xfrm>
            <a:off x="1126272" y="1981225"/>
            <a:ext cx="1628140" cy="22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smtClean="0"/>
              <a:t>ПОДАЧА В НАЛОГОВЫЙ ОРГАН УВЕДОМЛЕНИЯ</a:t>
            </a:r>
            <a:endParaRPr lang="ru-RU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0236" y="4141465"/>
            <a:ext cx="8496944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деятельность НЕ ПЛАНИРУЕТСЯ – уведомление </a:t>
            </a:r>
            <a:b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представляется.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</a:pP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ИЗМЕНЕНИИ в календарном </a:t>
            </a:r>
            <a:r>
              <a:rPr lang="ru-RU" sz="2300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месяце условий осуществления деятельности 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органы </a:t>
            </a:r>
            <a:r>
              <a:rPr lang="ru-RU" sz="2300" i="1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i="1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</a:t>
            </a:r>
            <a:r>
              <a:rPr lang="ru-RU" sz="2300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дню таких изменений, 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лица представляют письменное </a:t>
            </a:r>
            <a:r>
              <a:rPr lang="ru-RU" sz="2300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или уведомление через 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</a:t>
            </a:r>
            <a:r>
              <a:rPr lang="ru-RU" sz="2300" kern="1200" spc="-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плательщика, в котором информируют о таких изменениях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kern="1200" spc="-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4412" y="2197249"/>
            <a:ext cx="698477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уведомление физическому лицу НЕОБХОДИМО ПОДАВАТЬ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каждый месяц,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период, включающий несколько месяцев,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календарный год, в которых будет осуществляться деятельность,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ЕЕ НАЧАЛА</a:t>
            </a:r>
            <a:r>
              <a:rPr lang="ru-RU" sz="2300" kern="1200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kern="1200" spc="-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https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378148" y="5221585"/>
            <a:ext cx="616870" cy="14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573513"/>
            <a:ext cx="2096244" cy="20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</a:t>
            </a:r>
            <a:r>
              <a:rPr lang="ru-RU" b="1" cap="all" dirty="0" smtClean="0"/>
              <a:t>НАЛОГОВЫМ ОРГАНОМ</a:t>
            </a:r>
            <a:r>
              <a:rPr lang="ru-RU" b="1" cap="all" dirty="0"/>
              <a:t> СУММЫ ЕДИНОГО НАЛОГА</a:t>
            </a:r>
            <a:r>
              <a:rPr lang="ru-RU" b="1" cap="all" dirty="0" smtClean="0"/>
              <a:t>. Ставки налога</a:t>
            </a:r>
            <a:endParaRPr lang="ru-RU" b="1" cap="all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2341265"/>
            <a:ext cx="892899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основании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поданного уведомления налоговый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исчислит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СУММУ единого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исходя из ставок налога,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населенном пункте, в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осуществляться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5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300" kern="1200" spc="-4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</a:t>
            </a:r>
            <a:r>
              <a:rPr lang="ru-RU" sz="2300" kern="1200" spc="-4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устанавливаются за месяц </a:t>
            </a:r>
            <a:r>
              <a:rPr lang="ru-RU" sz="2300" kern="1200" spc="-4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белорусских рублях</a:t>
            </a:r>
            <a:r>
              <a:rPr lang="ru-RU" sz="2300" kern="1200" spc="-4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kern="1200" spc="-4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0436" y="4645521"/>
            <a:ext cx="68407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по СТАВКАМ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единого налога,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расчету его суммы, а также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РЕКВИЗИТЫ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уплаты можно найти на официальном сайте МНС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://www.nalog.gov.by/ru/stavki-edinigo-naloga-raioni</a:t>
            </a:r>
            <a:r>
              <a:rPr lang="ru-RU" sz="22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s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1170236" y="5271945"/>
            <a:ext cx="544862" cy="12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8188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</a:t>
            </a:r>
            <a:r>
              <a:rPr lang="ru-RU" b="1" cap="all" dirty="0" smtClean="0"/>
              <a:t>НАЛОГА. Срок уплаты налога</a:t>
            </a:r>
            <a:endParaRPr lang="ru-RU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26220" y="2125241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уплачивается НЕ ПОЗДНЕЕ ДНЯ,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только за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 месяцы, в которых осуществляется деятельность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3781425"/>
            <a:ext cx="878497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ДОКУМЕНТЕ об уплате единого налога физическое лицо указывает ВИД деятельности, ПЕРИОД осуществления деятельности, за который произведена уплата единого налога (например, месяц и год) и МЕСТО осуществления деятельности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1765201"/>
            <a:ext cx="1836980" cy="20486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90316" y="5437609"/>
            <a:ext cx="78488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об уплате единого налога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месте, где физическое лицо оказывает услуги, выполняет работы, реализует товары.</a:t>
            </a:r>
          </a:p>
        </p:txBody>
      </p:sp>
    </p:spTree>
    <p:extLst>
      <p:ext uri="{BB962C8B-B14F-4D97-AF65-F5344CB8AC3E}">
        <p14:creationId xmlns:p14="http://schemas.microsoft.com/office/powerpoint/2010/main" val="245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8188" y="1333153"/>
            <a:ext cx="7200800" cy="432048"/>
          </a:xfrm>
        </p:spPr>
        <p:txBody>
          <a:bodyPr/>
          <a:lstStyle/>
          <a:p>
            <a:r>
              <a:rPr lang="ru-RU" b="1" cap="all" dirty="0" smtClean="0"/>
              <a:t>Отчетность</a:t>
            </a:r>
            <a:endParaRPr lang="ru-RU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26220" y="2053233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физических лиц, осуществляющих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указанные виды деятельности,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ВОЗЛАГАЕТСЯ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обязанность:</a:t>
            </a:r>
            <a:endParaRPr lang="ru-RU" sz="25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</a:t>
            </a:r>
            <a:r>
              <a:rPr lang="ru-RU" sz="23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доходов;</a:t>
            </a:r>
            <a:endParaRPr lang="ru-RU" sz="23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</p:spTree>
    <p:extLst>
      <p:ext uri="{BB962C8B-B14F-4D97-AF65-F5344CB8AC3E}">
        <p14:creationId xmlns:p14="http://schemas.microsoft.com/office/powerpoint/2010/main" val="22218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торговых местах и (или) в иных установленных местными исполнительными и распорядительными органами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местах: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 smtClean="0"/>
              <a:t>Ответственность</a:t>
            </a:r>
            <a:endParaRPr lang="ru-RU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выявления налоговыми органами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фактов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физическим лицом деятельности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УПЛАТЫ единого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налога, единый налог исчисляется налоговым органом в размере ставки единого налога. </a:t>
            </a:r>
            <a:endParaRPr lang="ru-RU" sz="23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выявлении налоговыми органами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физическим лицом деятельности без уплаты единого налога, единый налог исчисляется налоговым органом с применением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КОЭФФИЦИЕНТА 5. При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этом, льготы по единому налогу,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предусмотренные статьей 297 Налогового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кодекса, не </a:t>
            </a:r>
            <a:r>
              <a:rPr lang="ru-RU" sz="2300" i="1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 smtClean="0"/>
              <a:t>Законодательные акты</a:t>
            </a:r>
            <a:endParaRPr lang="ru-RU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69674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Республики Беларусь от 18.04.2019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№151 «Об изменении указов Президента Республики Беларусь»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196" y="4357489"/>
            <a:ext cx="90730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Министерства по налогам и сборам Республики Беларусь от 31.12.2010 №96 </a:t>
            </a: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постановке и снятии с учета в налоговых органах».</a:t>
            </a:r>
          </a:p>
        </p:txBody>
      </p:sp>
    </p:spTree>
    <p:extLst>
      <p:ext uri="{BB962C8B-B14F-4D97-AF65-F5344CB8AC3E}">
        <p14:creationId xmlns:p14="http://schemas.microsoft.com/office/powerpoint/2010/main" val="2330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4104" name="Picture 8" descr="https://st3.depositphotos.com/1000765/18004/i/950/depositphotos_180045842-stock-photo-3d-small-people-communication-wi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4919" r="6882" b="12669"/>
          <a:stretch/>
        </p:blipFill>
        <p:spPr bwMode="auto">
          <a:xfrm>
            <a:off x="810196" y="973113"/>
            <a:ext cx="1895708" cy="15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291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 на газонах, уборка озелененной территории от листьев, скошенной травы и мусора;</a:t>
            </a:r>
          </a:p>
        </p:txBody>
      </p:sp>
    </p:spTree>
    <p:extLst>
      <p:ext uri="{BB962C8B-B14F-4D97-AF65-F5344CB8AC3E}">
        <p14:creationId xmlns:p14="http://schemas.microsoft.com/office/powerpoint/2010/main" val="6645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свадеб,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"/>
          <a:stretch/>
        </p:blipFill>
        <p:spPr>
          <a:xfrm>
            <a:off x="738188" y="3349377"/>
            <a:ext cx="1915500" cy="21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 из материалов потребителя;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выпас скота;</a:t>
            </a:r>
          </a:p>
        </p:txBody>
      </p:sp>
      <p:pic>
        <p:nvPicPr>
          <p:cNvPr id="4104" name="Picture 8" descr="https://static7.depositphotos.com/1007989/747/i/950/depositphotos_7476788-stock-photo-fashion-design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5273" r="20241"/>
          <a:stretch/>
        </p:blipFill>
        <p:spPr bwMode="auto">
          <a:xfrm flipH="1">
            <a:off x="8318810" y="5263375"/>
            <a:ext cx="1483112" cy="20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8" y="4645521"/>
            <a:ext cx="267235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2703" t="3278" r="15254" b="1072"/>
          <a:stretch/>
        </p:blipFill>
        <p:spPr>
          <a:xfrm flipH="1">
            <a:off x="7722964" y="4501505"/>
            <a:ext cx="2108116" cy="2321833"/>
          </a:xfrm>
          <a:prstGeom prst="rect">
            <a:avLst/>
          </a:prstGeom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411" r="15150" b="4147"/>
          <a:stretch/>
        </p:blipFill>
        <p:spPr bwMode="auto">
          <a:xfrm>
            <a:off x="8227020" y="829097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3637409"/>
            <a:ext cx="1872208" cy="20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196" y="1765201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204" y="579764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4452" y="2917329"/>
            <a:ext cx="6768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 из материалов потребителя;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4645521"/>
            <a:ext cx="317266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обуви;</a:t>
            </a:r>
          </a:p>
        </p:txBody>
      </p:sp>
      <p:pic>
        <p:nvPicPr>
          <p:cNvPr id="6154" name="Picture 10" descr="https://st.depositphotos.com/1006463/2267/i/950/depositphotos_22671049-stock-photo-3d-man-holding-tools-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r="12348"/>
          <a:stretch/>
        </p:blipFill>
        <p:spPr bwMode="auto">
          <a:xfrm>
            <a:off x="1386260" y="2341265"/>
            <a:ext cx="1730086" cy="21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466" r="5052" b="5577"/>
          <a:stretch/>
        </p:blipFill>
        <p:spPr bwMode="auto">
          <a:xfrm>
            <a:off x="1026220" y="1117129"/>
            <a:ext cx="1925052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82" r="9840" b="8481"/>
          <a:stretch/>
        </p:blipFill>
        <p:spPr bwMode="auto">
          <a:xfrm>
            <a:off x="810196" y="4429497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8243"/>
          <a:stretch/>
        </p:blipFill>
        <p:spPr bwMode="auto">
          <a:xfrm>
            <a:off x="7938988" y="1549177"/>
            <a:ext cx="1945640" cy="23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2404" y="169319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2724" y="2629297"/>
            <a:ext cx="244169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0396" y="4429497"/>
            <a:ext cx="7200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19964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</TotalTime>
  <Words>1126</Words>
  <Application>Microsoft Office PowerPoint</Application>
  <PresentationFormat>Произвольный</PresentationFormat>
  <Paragraphs>95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Calibri</vt:lpstr>
      <vt:lpstr>Helvetica Neue</vt:lpstr>
      <vt:lpstr>Wingdings 2</vt:lpstr>
      <vt:lpstr>Times New Roman</vt:lpstr>
      <vt:lpstr>Wingdings</vt:lpstr>
      <vt:lpstr>Arial</vt:lpstr>
      <vt:lpstr>Arial Narrow</vt:lpstr>
      <vt:lpstr>Constantia</vt:lpstr>
      <vt:lpstr>Тема Office</vt:lpstr>
      <vt:lpstr>Поток</vt:lpstr>
      <vt:lpstr>1_Поток</vt:lpstr>
      <vt:lpstr>Виды деятельности,  при осуществлении которых  физические лица уплачивают  единый налог  с индивидуальных предпринимателей и иных физических лиц   (глава 33 Налогового кодекса Республики Беларусь)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ОСУЩЕСТВЛЕНИЯ ДЕЯТЕЛЬНОСТИ</vt:lpstr>
      <vt:lpstr>ПОРЯДОК ДЕЙСТВИЙ ДО НАЧАЛА ОСУЩЕСТВЛЕНИЯ ДЕЯТЕЛЬНОСТИ</vt:lpstr>
      <vt:lpstr>ПОСТАНОВКА НА УЧЕТ В НАЛОГОВОМ ОРГАНЕ ФИЗИЧЕСКОГО ЛИЦА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Соловьев Александр Анатольевич</cp:lastModifiedBy>
  <cp:revision>501</cp:revision>
  <cp:lastPrinted>2019-11-21T07:20:48Z</cp:lastPrinted>
  <dcterms:modified xsi:type="dcterms:W3CDTF">2019-11-21T08:39:28Z</dcterms:modified>
</cp:coreProperties>
</file>